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92" r:id="rId5"/>
    <p:sldId id="275" r:id="rId6"/>
    <p:sldId id="276" r:id="rId7"/>
    <p:sldId id="277" r:id="rId8"/>
    <p:sldId id="278" r:id="rId9"/>
    <p:sldId id="297" r:id="rId10"/>
    <p:sldId id="298" r:id="rId11"/>
    <p:sldId id="285" r:id="rId12"/>
    <p:sldId id="299" r:id="rId13"/>
    <p:sldId id="288" r:id="rId14"/>
    <p:sldId id="28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919589335699" initials="9" lastIdx="1" clrIdx="0">
    <p:extLst>
      <p:ext uri="{19B8F6BF-5375-455C-9EA6-DF929625EA0E}">
        <p15:presenceInfo xmlns:p15="http://schemas.microsoft.com/office/powerpoint/2012/main" userId="5ac1fb4ad65e4a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446992"/>
    <a:srgbClr val="AEC2D8"/>
    <a:srgbClr val="98432A"/>
    <a:srgbClr val="D84400"/>
    <a:srgbClr val="44678D"/>
    <a:srgbClr val="263E5A"/>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72" d="100"/>
          <a:sy n="72" d="100"/>
        </p:scale>
        <p:origin x="660" y="6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05T00:47:03.819"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4/4/2024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4/4/2024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2417231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3282917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4074462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0" y="1076726"/>
            <a:ext cx="6742557" cy="2745654"/>
          </a:xfrm>
        </p:spPr>
        <p:txBody>
          <a:bodyPr/>
          <a:lstStyle/>
          <a:p>
            <a:pPr algn="ctr"/>
            <a:r>
              <a:rPr lang="en-US" b="1" dirty="0">
                <a:effectLst/>
                <a:latin typeface="Consolas" panose="020B0609020204030204" pitchFamily="49" charset="0"/>
              </a:rPr>
              <a:t>Student Performance Indicator</a:t>
            </a:r>
            <a:endParaRPr lang="en-US" b="0" dirty="0">
              <a:effectLst/>
              <a:latin typeface="Consolas" panose="020B0609020204030204" pitchFamily="49" charset="0"/>
            </a:endParaRP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58569" y="4421826"/>
            <a:ext cx="4405503" cy="1943467"/>
          </a:xfrm>
        </p:spPr>
        <p:txBody>
          <a:bodyPr/>
          <a:lstStyle/>
          <a:p>
            <a:r>
              <a:rPr lang="en-US" dirty="0"/>
              <a:t>Presenter’s Name</a:t>
            </a:r>
          </a:p>
          <a:p>
            <a:r>
              <a:rPr lang="en-US" dirty="0"/>
              <a:t>	Vishal Chouhan</a:t>
            </a:r>
          </a:p>
          <a:p>
            <a:r>
              <a:rPr lang="en-US" dirty="0"/>
              <a:t>	Raj Lodhi</a:t>
            </a:r>
          </a:p>
          <a:p>
            <a:r>
              <a:rPr lang="en-US" dirty="0"/>
              <a:t>	</a:t>
            </a:r>
            <a:r>
              <a:rPr lang="en-US" sz="1800" b="1" dirty="0">
                <a:effectLst/>
                <a:latin typeface="Times New Roman" panose="02020603050405020304" pitchFamily="18" charset="0"/>
                <a:ea typeface="Times New Roman" panose="02020603050405020304" pitchFamily="18" charset="0"/>
              </a:rPr>
              <a:t>Devendra Singh </a:t>
            </a:r>
            <a:r>
              <a:rPr lang="en-US" sz="1800" b="1" dirty="0" err="1">
                <a:effectLst/>
                <a:latin typeface="Times New Roman" panose="02020603050405020304" pitchFamily="18" charset="0"/>
                <a:ea typeface="Times New Roman" panose="02020603050405020304" pitchFamily="18" charset="0"/>
              </a:rPr>
              <a:t>Pipawad</a:t>
            </a:r>
            <a:r>
              <a:rPr lang="en-US" dirty="0"/>
              <a:t> </a:t>
            </a:r>
          </a:p>
          <a:p>
            <a:endParaRPr lang="en-US" dirty="0"/>
          </a:p>
          <a:p>
            <a:endParaRPr lang="en-US" dirty="0"/>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2475" r="2475"/>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689705" y="274955"/>
            <a:ext cx="9823998" cy="1325563"/>
          </a:xfrm>
        </p:spPr>
        <p:txBody>
          <a:bodyPr/>
          <a:lstStyle/>
          <a:p>
            <a:pPr algn="ctr"/>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622628" y="1628694"/>
            <a:ext cx="4959822" cy="2307202"/>
          </a:xfrm>
        </p:spPr>
        <p:txBody>
          <a:bodyPr/>
          <a:lstStyle/>
          <a:p>
            <a:pPr algn="just">
              <a:lnSpc>
                <a:spcPct val="150000"/>
              </a:lnSpc>
            </a:pPr>
            <a:r>
              <a:rPr lang="en-US" sz="1800" dirty="0">
                <a:effectLst/>
                <a:latin typeface="Times New Roman" panose="02020603050405020304" pitchFamily="18" charset="0"/>
                <a:ea typeface="Times New Roman" panose="02020603050405020304" pitchFamily="18" charset="0"/>
              </a:rPr>
              <a:t>The proposed system offers a promising solution to the challenges of tracking and analyzing student performance data. By leveraging Python programming language and machine learning techniques, the system provides a comprehensive platform for data collection, analysis, and visualization, enabling educators to make informed decisions that enhance student learning outcomes</a:t>
            </a:r>
            <a:endParaRPr lang="en-US"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sz="1200" b="1" dirty="0">
                <a:solidFill>
                  <a:schemeClr val="tx1">
                    <a:lumMod val="50000"/>
                    <a:lumOff val="50000"/>
                  </a:schemeClr>
                </a:solidFill>
                <a:effectLst/>
                <a:latin typeface="Consolas" panose="020B0609020204030204" pitchFamily="49" charset="0"/>
              </a:rPr>
              <a:t>Student Performance Indicator</a:t>
            </a:r>
            <a:endParaRPr lang="en-US" sz="1200" dirty="0">
              <a:solidFill>
                <a:schemeClr val="tx1">
                  <a:lumMod val="50000"/>
                  <a:lumOff val="50000"/>
                </a:schemeClr>
              </a:solidFill>
            </a:endParaRPr>
          </a:p>
        </p:txBody>
      </p:sp>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415753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188765" y="2398643"/>
            <a:ext cx="5055698" cy="914399"/>
          </a:xfrm>
        </p:spPr>
        <p:txBody>
          <a:bodyPr/>
          <a:lstStyle/>
          <a:p>
            <a:pPr algn="ctr"/>
            <a:r>
              <a:rPr lang="en-US" sz="6000"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Data</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Using</a:t>
            </a:r>
          </a:p>
          <a:p>
            <a:r>
              <a:rPr lang="en-US" dirty="0"/>
              <a:t>Technologies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UI</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Conclusion</a:t>
            </a:r>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p:txBody>
          <a:bodyPr/>
          <a:lstStyle/>
          <a:p>
            <a:r>
              <a:rPr lang="en-US" sz="1400" b="1" dirty="0">
                <a:solidFill>
                  <a:schemeClr val="tx1">
                    <a:lumMod val="50000"/>
                    <a:lumOff val="50000"/>
                  </a:schemeClr>
                </a:solidFill>
                <a:effectLst/>
                <a:latin typeface="Consolas" panose="020B0609020204030204" pitchFamily="49" charset="0"/>
              </a:rPr>
              <a:t>Student Performance Indicator</a:t>
            </a:r>
            <a:endParaRPr lang="en-US" sz="1400" noProof="0" dirty="0">
              <a:solidFill>
                <a:schemeClr val="tx1">
                  <a:lumMod val="50000"/>
                  <a:lumOff val="50000"/>
                </a:schemeClr>
              </a:solidFill>
            </a:endParaRP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703293" y="115943"/>
            <a:ext cx="3896139" cy="1050261"/>
          </a:xfrm>
        </p:spPr>
        <p:txBody>
          <a:bodyPr/>
          <a:lstStyle/>
          <a:p>
            <a:pPr algn="ctr"/>
            <a:r>
              <a:rPr lang="en-US" altLang="zh-CN" dirty="0"/>
              <a:t>Introduction</a:t>
            </a:r>
            <a:endParaRPr lang="en-US" dirty="0"/>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a:xfrm>
            <a:off x="246093" y="6223377"/>
            <a:ext cx="4114800" cy="365125"/>
          </a:xfrm>
        </p:spPr>
        <p:txBody>
          <a:bodyPr/>
          <a:lstStyle/>
          <a:p>
            <a:r>
              <a:rPr lang="en-US" sz="1400" b="1" dirty="0">
                <a:solidFill>
                  <a:schemeClr val="tx1">
                    <a:lumMod val="50000"/>
                    <a:lumOff val="50000"/>
                  </a:schemeClr>
                </a:solidFill>
                <a:effectLst/>
                <a:latin typeface="Consolas" panose="020B0609020204030204" pitchFamily="49" charset="0"/>
              </a:rPr>
              <a:t>Student Performance Indicator</a:t>
            </a:r>
            <a:endParaRPr lang="en-US" sz="1400" dirty="0">
              <a:solidFill>
                <a:schemeClr val="tx1">
                  <a:lumMod val="50000"/>
                  <a:lumOff val="50000"/>
                </a:schemeClr>
              </a:solidFill>
            </a:endParaRP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l="26" r="26"/>
          <a:stretch/>
        </p:blipFill>
        <p:spPr>
          <a:xfrm>
            <a:off x="6096000" y="0"/>
            <a:ext cx="6096000" cy="685800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5054764" y="2208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sp>
        <p:nvSpPr>
          <p:cNvPr id="10" name="TextBox 9">
            <a:extLst>
              <a:ext uri="{FF2B5EF4-FFF2-40B4-BE49-F238E27FC236}">
                <a16:creationId xmlns:a16="http://schemas.microsoft.com/office/drawing/2014/main" id="{6EBFEA83-E3BE-493D-8F35-AA3450293EA5}"/>
              </a:ext>
            </a:extLst>
          </p:cNvPr>
          <p:cNvSpPr txBox="1"/>
          <p:nvPr/>
        </p:nvSpPr>
        <p:spPr>
          <a:xfrm>
            <a:off x="5777948" y="2975113"/>
            <a:ext cx="73827" cy="369332"/>
          </a:xfrm>
          <a:prstGeom prst="rect">
            <a:avLst/>
          </a:prstGeom>
        </p:spPr>
        <p:txBody>
          <a:bodyPr wrap="square" rtlCol="0">
            <a:spAutoFit/>
          </a:bodyPr>
          <a:lstStyle/>
          <a:p>
            <a:pPr marL="0" indent="0" algn="ctr">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sp>
        <p:nvSpPr>
          <p:cNvPr id="13" name="Text Placeholder 12">
            <a:extLst>
              <a:ext uri="{FF2B5EF4-FFF2-40B4-BE49-F238E27FC236}">
                <a16:creationId xmlns:a16="http://schemas.microsoft.com/office/drawing/2014/main" id="{5000D953-A2DE-4BC5-A538-81FE80B5C1BE}"/>
              </a:ext>
            </a:extLst>
          </p:cNvPr>
          <p:cNvSpPr>
            <a:spLocks noGrp="1"/>
          </p:cNvSpPr>
          <p:nvPr>
            <p:ph type="body" sz="quarter" idx="28"/>
          </p:nvPr>
        </p:nvSpPr>
        <p:spPr>
          <a:xfrm rot="10800000" flipV="1">
            <a:off x="450054" y="1306635"/>
            <a:ext cx="4261501" cy="4670095"/>
          </a:xfrm>
        </p:spPr>
        <p:txBody>
          <a:bodyPr/>
          <a:lstStyle/>
          <a:p>
            <a:pPr marL="285750" indent="-285750" algn="just">
              <a:lnSpc>
                <a:spcPct val="150000"/>
              </a:lnSpc>
              <a:buFont typeface="Wingdings" panose="05000000000000000000" pitchFamily="2" charset="2"/>
              <a:buChar char="§"/>
            </a:pPr>
            <a:r>
              <a:rPr lang="en-US" sz="1600" dirty="0"/>
              <a:t>In this project, the performance of the students will be predicted so that their performance can be easily ascertained. And they will also know the reasons due to which their  performance is decreasing. Performance indicators reflect what concrete tasks the student should be able to perform as a result of participation in the program. </a:t>
            </a:r>
          </a:p>
          <a:p>
            <a:pPr marL="285750" indent="-285750">
              <a:lnSpc>
                <a:spcPct val="150000"/>
              </a:lnSpc>
              <a:buFont typeface="Wingdings" panose="05000000000000000000" pitchFamily="2" charset="2"/>
              <a:buChar char="§"/>
            </a:pPr>
            <a:r>
              <a:rPr lang="en-US" sz="1600" dirty="0"/>
              <a:t>This project are based on data science.</a:t>
            </a:r>
          </a:p>
          <a:p>
            <a:endParaRPr lang="en-US"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243202" y="2570922"/>
            <a:ext cx="1722678" cy="1578639"/>
          </a:xfrm>
        </p:spPr>
        <p:txBody>
          <a:bodyPr/>
          <a:lstStyle/>
          <a:p>
            <a:endParaRPr lang="en-US" dirty="0"/>
          </a:p>
          <a:p>
            <a:r>
              <a:rPr lang="en-US" sz="4400" dirty="0"/>
              <a:t>DATA</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
        <p:nvSpPr>
          <p:cNvPr id="6" name="TextBox 5">
            <a:extLst>
              <a:ext uri="{FF2B5EF4-FFF2-40B4-BE49-F238E27FC236}">
                <a16:creationId xmlns:a16="http://schemas.microsoft.com/office/drawing/2014/main" id="{30442CAF-70B7-4553-90B2-FAD448A76E7E}"/>
              </a:ext>
            </a:extLst>
          </p:cNvPr>
          <p:cNvSpPr txBox="1"/>
          <p:nvPr/>
        </p:nvSpPr>
        <p:spPr>
          <a:xfrm>
            <a:off x="6736909" y="2491409"/>
            <a:ext cx="4606953" cy="1711366"/>
          </a:xfrm>
          <a:prstGeom prst="rect">
            <a:avLst/>
          </a:prstGeom>
        </p:spPr>
        <p:txBody>
          <a:bodyPr wrap="square" rtlCol="0">
            <a:spAutoFit/>
          </a:bodyPr>
          <a:lstStyle/>
          <a:p>
            <a:pPr algn="just">
              <a:lnSpc>
                <a:spcPct val="150000"/>
              </a:lnSpc>
            </a:pPr>
            <a:r>
              <a:rPr lang="en-US" b="0" i="0" dirty="0">
                <a:solidFill>
                  <a:srgbClr val="E3E3E3"/>
                </a:solidFill>
                <a:effectLst/>
                <a:latin typeface="Google Sans"/>
              </a:rPr>
              <a:t>Data is separate pieces of information, like numbers, words, symbols, images, video etc.</a:t>
            </a:r>
          </a:p>
          <a:p>
            <a:pPr algn="just">
              <a:lnSpc>
                <a:spcPct val="150000"/>
              </a:lnSpc>
            </a:pPr>
            <a:r>
              <a:rPr lang="en-US" b="0" i="0" dirty="0">
                <a:solidFill>
                  <a:srgbClr val="E3E3E3"/>
                </a:solidFill>
                <a:effectLst/>
                <a:latin typeface="Google Sans"/>
              </a:rPr>
              <a:t>This information can be used to understand something or make decisions.</a:t>
            </a:r>
          </a:p>
        </p:txBody>
      </p:sp>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678569" y="274955"/>
            <a:ext cx="10515600" cy="1115434"/>
          </a:xfrm>
        </p:spPr>
        <p:txBody>
          <a:bodyPr/>
          <a:lstStyle/>
          <a:p>
            <a:pPr algn="ctr"/>
            <a:r>
              <a:rPr lang="en-US" dirty="0"/>
              <a:t>Data Set</a:t>
            </a:r>
          </a:p>
        </p:txBody>
      </p:sp>
      <p:sp>
        <p:nvSpPr>
          <p:cNvPr id="4" name="Footer Placeholder 3">
            <a:extLst>
              <a:ext uri="{FF2B5EF4-FFF2-40B4-BE49-F238E27FC236}">
                <a16:creationId xmlns:a16="http://schemas.microsoft.com/office/drawing/2014/main" id="{15D16185-55D3-A290-727A-4996BB9F0A9F}"/>
              </a:ext>
            </a:extLst>
          </p:cNvPr>
          <p:cNvSpPr>
            <a:spLocks noGrp="1"/>
          </p:cNvSpPr>
          <p:nvPr>
            <p:ph type="ftr" sz="quarter" idx="28"/>
          </p:nvPr>
        </p:nvSpPr>
        <p:spPr>
          <a:xfrm>
            <a:off x="484632" y="6217920"/>
            <a:ext cx="4114800" cy="365125"/>
          </a:xfrm>
        </p:spPr>
        <p:txBody>
          <a:bodyPr/>
          <a:lstStyle/>
          <a:p>
            <a:r>
              <a:rPr lang="en-US" sz="1200" b="1" dirty="0">
                <a:solidFill>
                  <a:schemeClr val="tx1">
                    <a:lumMod val="50000"/>
                    <a:lumOff val="50000"/>
                  </a:schemeClr>
                </a:solidFill>
                <a:effectLst/>
                <a:latin typeface="Consolas" panose="020B0609020204030204" pitchFamily="49" charset="0"/>
              </a:rPr>
              <a:t>Student Performance Indicator</a:t>
            </a:r>
            <a:endParaRPr lang="en-US" sz="1200" dirty="0">
              <a:solidFill>
                <a:schemeClr val="tx1">
                  <a:lumMod val="50000"/>
                  <a:lumOff val="50000"/>
                </a:schemeClr>
              </a:solidFill>
            </a:endParaRPr>
          </a:p>
        </p:txBody>
      </p:sp>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altLang="zh-CN" sz="1200" u="none" strike="noStrike" kern="1200" cap="none" spc="0" normalizeH="0" baseline="0" dirty="0">
              <a:ln>
                <a:noFill/>
              </a:ln>
              <a:solidFill>
                <a:schemeClr val="bg1"/>
              </a:solidFill>
              <a:effectLst/>
              <a:uLnTx/>
              <a:uFillTx/>
            </a:endParaRPr>
          </a:p>
        </p:txBody>
      </p:sp>
      <p:sp>
        <p:nvSpPr>
          <p:cNvPr id="17" name="TextBox 16">
            <a:extLst>
              <a:ext uri="{FF2B5EF4-FFF2-40B4-BE49-F238E27FC236}">
                <a16:creationId xmlns:a16="http://schemas.microsoft.com/office/drawing/2014/main" id="{F2F02B26-7CD5-4B7D-BCED-1E2D7774E563}"/>
              </a:ext>
            </a:extLst>
          </p:cNvPr>
          <p:cNvSpPr txBox="1"/>
          <p:nvPr/>
        </p:nvSpPr>
        <p:spPr>
          <a:xfrm>
            <a:off x="587829" y="1390389"/>
            <a:ext cx="11064932" cy="3920560"/>
          </a:xfrm>
          <a:prstGeom prst="rect">
            <a:avLst/>
          </a:prstGeom>
        </p:spPr>
        <p:txBody>
          <a:bodyPr wrap="square" rtlCol="0">
            <a:spAutoFit/>
          </a:bodyPr>
          <a:lstStyle/>
          <a:p>
            <a:r>
              <a:rPr lang="en-US" b="1" u="sng" dirty="0">
                <a:solidFill>
                  <a:srgbClr val="FFFFFF"/>
                </a:solidFill>
                <a:effectLst/>
                <a:latin typeface="Consolas" panose="020B0609020204030204" pitchFamily="49" charset="0"/>
              </a:rPr>
              <a:t>There are variables</a:t>
            </a:r>
            <a:r>
              <a:rPr lang="en-US" b="1" dirty="0">
                <a:solidFill>
                  <a:srgbClr val="FFFFFF"/>
                </a:solidFill>
                <a:effectLst/>
                <a:latin typeface="Consolas" panose="020B0609020204030204" pitchFamily="49" charset="0"/>
              </a:rPr>
              <a:t>:</a:t>
            </a:r>
          </a:p>
          <a:p>
            <a:endParaRPr lang="en-US" b="0" dirty="0">
              <a:solidFill>
                <a:srgbClr val="FFFFFF"/>
              </a:solidFill>
              <a:effectLst/>
              <a:latin typeface="Consolas" panose="020B0609020204030204" pitchFamily="49" charset="0"/>
            </a:endParaRPr>
          </a:p>
          <a:p>
            <a:pPr marL="800100" lvl="1" indent="-342900" algn="just">
              <a:lnSpc>
                <a:spcPct val="150000"/>
              </a:lnSpc>
              <a:buFont typeface="Symbol" panose="05050102010706020507" pitchFamily="18" charset="2"/>
              <a:buChar char=""/>
            </a:pPr>
            <a:r>
              <a:rPr lang="en-IN" b="1" dirty="0">
                <a:solidFill>
                  <a:schemeClr val="accent2"/>
                </a:solidFill>
                <a:latin typeface="Times" panose="02020603050405020304" pitchFamily="18" charset="0"/>
                <a:ea typeface="Times New Roman" panose="02020603050405020304" pitchFamily="18" charset="0"/>
                <a:cs typeface="Arial" panose="020B0604020202020204" pitchFamily="34" charset="0"/>
              </a:rPr>
              <a:t>G</a:t>
            </a:r>
            <a:r>
              <a:rPr lang="en-IN" b="1" dirty="0">
                <a:solidFill>
                  <a:schemeClr val="accent2"/>
                </a:solidFill>
                <a:effectLst/>
                <a:latin typeface="Times" panose="02020603050405020304" pitchFamily="18" charset="0"/>
                <a:ea typeface="Times New Roman" panose="02020603050405020304" pitchFamily="18" charset="0"/>
                <a:cs typeface="Arial" panose="020B0604020202020204" pitchFamily="34" charset="0"/>
              </a:rPr>
              <a:t>ender</a:t>
            </a:r>
            <a:r>
              <a:rPr lang="en-IN" dirty="0">
                <a:solidFill>
                  <a:schemeClr val="accent2"/>
                </a:solidFill>
                <a:effectLst/>
                <a:latin typeface="Times" panose="02020603050405020304" pitchFamily="18" charset="0"/>
                <a:ea typeface="Times New Roman" panose="02020603050405020304" pitchFamily="18" charset="0"/>
                <a:cs typeface="Arial" panose="020B0604020202020204" pitchFamily="34" charset="0"/>
              </a:rPr>
              <a:t>: </a:t>
            </a:r>
            <a:r>
              <a:rPr lang="en-IN" dirty="0">
                <a:solidFill>
                  <a:schemeClr val="bg1"/>
                </a:solidFill>
                <a:effectLst/>
                <a:latin typeface="Times" panose="02020603050405020304" pitchFamily="18" charset="0"/>
                <a:ea typeface="Times New Roman" panose="02020603050405020304" pitchFamily="18" charset="0"/>
                <a:cs typeface="Arial" panose="020B0604020202020204" pitchFamily="34" charset="0"/>
              </a:rPr>
              <a:t> Sex of a student. (Male/Female)</a:t>
            </a:r>
            <a:endParaRPr lang="en-US" dirty="0">
              <a:solidFill>
                <a:schemeClr val="bg1"/>
              </a:solidFill>
              <a:effectLst/>
              <a:latin typeface="Times New Roman" panose="02020603050405020304" pitchFamily="18" charset="0"/>
              <a:ea typeface="Times New Roman" panose="02020603050405020304" pitchFamily="18" charset="0"/>
            </a:endParaRPr>
          </a:p>
          <a:p>
            <a:pPr marL="800100" lvl="1" indent="-342900" algn="just">
              <a:lnSpc>
                <a:spcPct val="150000"/>
              </a:lnSpc>
              <a:buFont typeface="Symbol" panose="05050102010706020507" pitchFamily="18" charset="2"/>
              <a:buChar char=""/>
            </a:pPr>
            <a:r>
              <a:rPr lang="en-IN" b="1" dirty="0">
                <a:solidFill>
                  <a:schemeClr val="accent2"/>
                </a:solidFill>
                <a:latin typeface="Times" panose="02020603050405020304" pitchFamily="18" charset="0"/>
                <a:ea typeface="Times New Roman" panose="02020603050405020304" pitchFamily="18" charset="0"/>
                <a:cs typeface="Arial" panose="020B0604020202020204" pitchFamily="34" charset="0"/>
              </a:rPr>
              <a:t>R</a:t>
            </a:r>
            <a:r>
              <a:rPr lang="en-IN" b="1" dirty="0">
                <a:solidFill>
                  <a:schemeClr val="accent2"/>
                </a:solidFill>
                <a:effectLst/>
                <a:latin typeface="Times" panose="02020603050405020304" pitchFamily="18" charset="0"/>
                <a:ea typeface="Times New Roman" panose="02020603050405020304" pitchFamily="18" charset="0"/>
                <a:cs typeface="Arial" panose="020B0604020202020204" pitchFamily="34" charset="0"/>
              </a:rPr>
              <a:t>ace/Ethnicity</a:t>
            </a:r>
            <a:r>
              <a:rPr lang="en-IN" dirty="0">
                <a:solidFill>
                  <a:schemeClr val="accent2"/>
                </a:solidFill>
                <a:effectLst/>
                <a:latin typeface="Times" panose="02020603050405020304" pitchFamily="18" charset="0"/>
                <a:ea typeface="Times New Roman" panose="02020603050405020304" pitchFamily="18" charset="0"/>
                <a:cs typeface="Arial" panose="020B0604020202020204" pitchFamily="34" charset="0"/>
              </a:rPr>
              <a:t>:</a:t>
            </a:r>
            <a:r>
              <a:rPr lang="en-IN" dirty="0">
                <a:solidFill>
                  <a:schemeClr val="bg1"/>
                </a:solidFill>
                <a:effectLst/>
                <a:latin typeface="Times" panose="02020603050405020304" pitchFamily="18" charset="0"/>
                <a:ea typeface="Times New Roman" panose="02020603050405020304" pitchFamily="18" charset="0"/>
                <a:cs typeface="Arial" panose="020B0604020202020204" pitchFamily="34" charset="0"/>
              </a:rPr>
              <a:t> Ethnicity of a student. </a:t>
            </a:r>
            <a:endParaRPr lang="en-US" dirty="0">
              <a:solidFill>
                <a:schemeClr val="bg1"/>
              </a:solidFill>
              <a:effectLst/>
              <a:latin typeface="Times New Roman" panose="02020603050405020304" pitchFamily="18" charset="0"/>
              <a:ea typeface="Times New Roman" panose="02020603050405020304" pitchFamily="18" charset="0"/>
            </a:endParaRPr>
          </a:p>
          <a:p>
            <a:pPr marL="800100" lvl="1" indent="-342900" algn="just">
              <a:lnSpc>
                <a:spcPct val="150000"/>
              </a:lnSpc>
              <a:buFont typeface="Symbol" panose="05050102010706020507" pitchFamily="18" charset="2"/>
              <a:buChar char=""/>
            </a:pPr>
            <a:r>
              <a:rPr lang="en-IN" b="1" dirty="0">
                <a:solidFill>
                  <a:schemeClr val="accent2"/>
                </a:solidFill>
                <a:latin typeface="Times" panose="02020603050405020304" pitchFamily="18" charset="0"/>
                <a:ea typeface="Times New Roman" panose="02020603050405020304" pitchFamily="18" charset="0"/>
                <a:cs typeface="Arial" panose="020B0604020202020204" pitchFamily="34" charset="0"/>
              </a:rPr>
              <a:t>P</a:t>
            </a:r>
            <a:r>
              <a:rPr lang="en-IN" b="1" dirty="0">
                <a:solidFill>
                  <a:schemeClr val="accent2"/>
                </a:solidFill>
                <a:effectLst/>
                <a:latin typeface="Times" panose="02020603050405020304" pitchFamily="18" charset="0"/>
                <a:ea typeface="Times New Roman" panose="02020603050405020304" pitchFamily="18" charset="0"/>
                <a:cs typeface="Arial" panose="020B0604020202020204" pitchFamily="34" charset="0"/>
              </a:rPr>
              <a:t>arental level of education</a:t>
            </a:r>
            <a:r>
              <a:rPr lang="en-IN" dirty="0">
                <a:solidFill>
                  <a:schemeClr val="accent2"/>
                </a:solidFill>
                <a:effectLst/>
                <a:latin typeface="Times" panose="02020603050405020304" pitchFamily="18" charset="0"/>
                <a:ea typeface="Times New Roman" panose="02020603050405020304" pitchFamily="18" charset="0"/>
                <a:cs typeface="Arial" panose="020B0604020202020204" pitchFamily="34" charset="0"/>
              </a:rPr>
              <a:t>: </a:t>
            </a:r>
            <a:r>
              <a:rPr lang="en-IN" dirty="0">
                <a:solidFill>
                  <a:schemeClr val="bg1"/>
                </a:solidFill>
                <a:effectLst/>
                <a:latin typeface="Times" panose="02020603050405020304" pitchFamily="18" charset="0"/>
                <a:ea typeface="Times New Roman" panose="02020603050405020304" pitchFamily="18" charset="0"/>
                <a:cs typeface="Arial" panose="020B0604020202020204" pitchFamily="34" charset="0"/>
              </a:rPr>
              <a:t>parents' final education. (bachelor's degree, some college, master's degree, 				associate's degree, high school)</a:t>
            </a:r>
            <a:endParaRPr lang="en-US" dirty="0">
              <a:solidFill>
                <a:schemeClr val="bg1"/>
              </a:solidFill>
              <a:effectLst/>
              <a:latin typeface="Times New Roman" panose="02020603050405020304" pitchFamily="18" charset="0"/>
              <a:ea typeface="Times New Roman" panose="02020603050405020304" pitchFamily="18" charset="0"/>
            </a:endParaRPr>
          </a:p>
          <a:p>
            <a:pPr marL="800100" lvl="1" indent="-342900" algn="just">
              <a:lnSpc>
                <a:spcPct val="150000"/>
              </a:lnSpc>
              <a:buFont typeface="Symbol" panose="05050102010706020507" pitchFamily="18" charset="2"/>
              <a:buChar char=""/>
            </a:pPr>
            <a:r>
              <a:rPr lang="en-IN" b="1" dirty="0">
                <a:solidFill>
                  <a:schemeClr val="accent2"/>
                </a:solidFill>
                <a:effectLst/>
                <a:latin typeface="Times" panose="02020603050405020304" pitchFamily="18" charset="0"/>
                <a:ea typeface="Times New Roman" panose="02020603050405020304" pitchFamily="18" charset="0"/>
                <a:cs typeface="Arial" panose="020B0604020202020204" pitchFamily="34" charset="0"/>
              </a:rPr>
              <a:t>Lunch</a:t>
            </a:r>
            <a:r>
              <a:rPr lang="en-IN" dirty="0">
                <a:solidFill>
                  <a:schemeClr val="accent2"/>
                </a:solidFill>
                <a:effectLst/>
                <a:latin typeface="Times" panose="02020603050405020304" pitchFamily="18" charset="0"/>
                <a:ea typeface="Times New Roman" panose="02020603050405020304" pitchFamily="18" charset="0"/>
                <a:cs typeface="Arial" panose="020B0604020202020204" pitchFamily="34" charset="0"/>
              </a:rPr>
              <a:t>: </a:t>
            </a:r>
            <a:r>
              <a:rPr lang="en-IN" dirty="0">
                <a:solidFill>
                  <a:schemeClr val="bg1"/>
                </a:solidFill>
                <a:effectLst/>
                <a:latin typeface="Times" panose="02020603050405020304" pitchFamily="18" charset="0"/>
                <a:ea typeface="Times New Roman" panose="02020603050405020304" pitchFamily="18" charset="0"/>
                <a:cs typeface="Arial" panose="020B0604020202020204" pitchFamily="34" charset="0"/>
              </a:rPr>
              <a:t>What type of lunch the student had before test.</a:t>
            </a:r>
            <a:endParaRPr lang="en-US" dirty="0">
              <a:solidFill>
                <a:schemeClr val="bg1"/>
              </a:solidFill>
              <a:effectLst/>
              <a:latin typeface="Times New Roman" panose="02020603050405020304" pitchFamily="18" charset="0"/>
              <a:ea typeface="Times New Roman" panose="02020603050405020304" pitchFamily="18" charset="0"/>
            </a:endParaRPr>
          </a:p>
          <a:p>
            <a:pPr marL="800100" lvl="1" indent="-342900" algn="just">
              <a:lnSpc>
                <a:spcPct val="150000"/>
              </a:lnSpc>
              <a:buFont typeface="Symbol" panose="05050102010706020507" pitchFamily="18" charset="2"/>
              <a:buChar char=""/>
            </a:pPr>
            <a:r>
              <a:rPr lang="en-IN" b="1" dirty="0">
                <a:solidFill>
                  <a:schemeClr val="accent2"/>
                </a:solidFill>
                <a:effectLst/>
                <a:latin typeface="Times" panose="02020603050405020304" pitchFamily="18" charset="0"/>
                <a:ea typeface="Times New Roman" panose="02020603050405020304" pitchFamily="18" charset="0"/>
                <a:cs typeface="Arial" panose="020B0604020202020204" pitchFamily="34" charset="0"/>
              </a:rPr>
              <a:t>Test preparation course</a:t>
            </a:r>
            <a:r>
              <a:rPr lang="en-IN" dirty="0">
                <a:solidFill>
                  <a:schemeClr val="accent2"/>
                </a:solidFill>
                <a:effectLst/>
                <a:latin typeface="Times" panose="02020603050405020304" pitchFamily="18" charset="0"/>
                <a:ea typeface="Times New Roman" panose="02020603050405020304" pitchFamily="18" charset="0"/>
                <a:cs typeface="Arial" panose="020B0604020202020204" pitchFamily="34" charset="0"/>
              </a:rPr>
              <a:t>: </a:t>
            </a:r>
            <a:r>
              <a:rPr lang="en-IN" dirty="0">
                <a:solidFill>
                  <a:schemeClr val="bg1"/>
                </a:solidFill>
                <a:effectLst/>
                <a:latin typeface="Times" panose="02020603050405020304" pitchFamily="18" charset="0"/>
                <a:ea typeface="Times New Roman" panose="02020603050405020304" pitchFamily="18" charset="0"/>
                <a:cs typeface="Arial" panose="020B0604020202020204" pitchFamily="34" charset="0"/>
              </a:rPr>
              <a:t>Whether the student completed any preparation course before the test.</a:t>
            </a:r>
            <a:endParaRPr lang="en-US" dirty="0">
              <a:solidFill>
                <a:schemeClr val="bg1"/>
              </a:solidFill>
              <a:effectLst/>
              <a:latin typeface="Times New Roman" panose="02020603050405020304" pitchFamily="18" charset="0"/>
              <a:ea typeface="Times New Roman" panose="02020603050405020304" pitchFamily="18" charset="0"/>
            </a:endParaRPr>
          </a:p>
          <a:p>
            <a:pPr marL="800100" lvl="1" indent="-342900" algn="just">
              <a:lnSpc>
                <a:spcPct val="150000"/>
              </a:lnSpc>
              <a:buFont typeface="Symbol" panose="05050102010706020507" pitchFamily="18" charset="2"/>
              <a:buChar char=""/>
            </a:pPr>
            <a:r>
              <a:rPr lang="en-IN" b="1" dirty="0">
                <a:solidFill>
                  <a:schemeClr val="accent2"/>
                </a:solidFill>
                <a:effectLst/>
                <a:latin typeface="Times" panose="02020603050405020304" pitchFamily="18" charset="0"/>
                <a:ea typeface="Times New Roman" panose="02020603050405020304" pitchFamily="18" charset="0"/>
                <a:cs typeface="Arial" panose="020B0604020202020204" pitchFamily="34" charset="0"/>
              </a:rPr>
              <a:t>Reading score</a:t>
            </a:r>
            <a:r>
              <a:rPr lang="en-IN" dirty="0">
                <a:solidFill>
                  <a:schemeClr val="accent2"/>
                </a:solidFill>
                <a:effectLst/>
                <a:latin typeface="Times" panose="02020603050405020304" pitchFamily="18" charset="0"/>
                <a:ea typeface="Times New Roman" panose="02020603050405020304" pitchFamily="18" charset="0"/>
                <a:cs typeface="Arial" panose="020B0604020202020204" pitchFamily="34" charset="0"/>
              </a:rPr>
              <a:t>: </a:t>
            </a:r>
            <a:r>
              <a:rPr lang="en-IN" dirty="0">
                <a:solidFill>
                  <a:schemeClr val="bg1"/>
                </a:solidFill>
                <a:effectLst/>
                <a:latin typeface="Times" panose="02020603050405020304" pitchFamily="18" charset="0"/>
                <a:ea typeface="Times New Roman" panose="02020603050405020304" pitchFamily="18" charset="0"/>
                <a:cs typeface="Arial" panose="020B0604020202020204" pitchFamily="34" charset="0"/>
              </a:rPr>
              <a:t>Reading score obtained by the student.</a:t>
            </a:r>
            <a:endParaRPr lang="en-US" dirty="0">
              <a:solidFill>
                <a:schemeClr val="bg1"/>
              </a:solidFill>
              <a:effectLst/>
              <a:latin typeface="Times New Roman" panose="02020603050405020304" pitchFamily="18" charset="0"/>
              <a:ea typeface="Times New Roman" panose="02020603050405020304" pitchFamily="18" charset="0"/>
            </a:endParaRPr>
          </a:p>
          <a:p>
            <a:pPr marL="800100" lvl="1" indent="-342900" algn="just">
              <a:lnSpc>
                <a:spcPct val="150000"/>
              </a:lnSpc>
              <a:buFont typeface="Symbol" panose="05050102010706020507" pitchFamily="18" charset="2"/>
              <a:buChar char=""/>
            </a:pPr>
            <a:r>
              <a:rPr lang="en-IN" b="1" dirty="0">
                <a:solidFill>
                  <a:schemeClr val="accent2"/>
                </a:solidFill>
                <a:effectLst/>
                <a:latin typeface="Times" panose="02020603050405020304" pitchFamily="18" charset="0"/>
                <a:ea typeface="Times New Roman" panose="02020603050405020304" pitchFamily="18" charset="0"/>
                <a:cs typeface="Arial" panose="020B0604020202020204" pitchFamily="34" charset="0"/>
              </a:rPr>
              <a:t>Writing score</a:t>
            </a:r>
            <a:r>
              <a:rPr lang="en-IN" dirty="0">
                <a:solidFill>
                  <a:schemeClr val="accent2"/>
                </a:solidFill>
                <a:effectLst/>
                <a:latin typeface="Times" panose="02020603050405020304" pitchFamily="18" charset="0"/>
                <a:ea typeface="Times New Roman" panose="02020603050405020304" pitchFamily="18" charset="0"/>
                <a:cs typeface="Arial" panose="020B0604020202020204" pitchFamily="34" charset="0"/>
              </a:rPr>
              <a:t>: </a:t>
            </a:r>
            <a:r>
              <a:rPr lang="en-IN" dirty="0">
                <a:solidFill>
                  <a:schemeClr val="bg1"/>
                </a:solidFill>
                <a:effectLst/>
                <a:latin typeface="Times" panose="02020603050405020304" pitchFamily="18" charset="0"/>
                <a:ea typeface="Times New Roman" panose="02020603050405020304" pitchFamily="18" charset="0"/>
                <a:cs typeface="Arial" panose="020B0604020202020204" pitchFamily="34" charset="0"/>
              </a:rPr>
              <a:t>Writing score obtained by the student.</a:t>
            </a:r>
            <a:endParaRPr lang="en-US"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40288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5677C-078F-4455-8EAC-5A15CC5A36C2}"/>
              </a:ext>
            </a:extLst>
          </p:cNvPr>
          <p:cNvSpPr>
            <a:spLocks noGrp="1"/>
          </p:cNvSpPr>
          <p:nvPr>
            <p:ph type="title"/>
          </p:nvPr>
        </p:nvSpPr>
        <p:spPr>
          <a:xfrm>
            <a:off x="587829" y="293952"/>
            <a:ext cx="10515600" cy="1561352"/>
          </a:xfrm>
        </p:spPr>
        <p:txBody>
          <a:bodyPr/>
          <a:lstStyle/>
          <a:p>
            <a:pPr algn="ctr"/>
            <a:r>
              <a:rPr lang="en-IN" b="1" dirty="0">
                <a:effectLst/>
                <a:latin typeface="Times" panose="02020603050405020304" pitchFamily="18" charset="0"/>
                <a:ea typeface="Times New Roman" panose="02020603050405020304" pitchFamily="18" charset="0"/>
                <a:cs typeface="Arial" panose="020B0604020202020204" pitchFamily="34" charset="0"/>
              </a:rPr>
              <a:t>Target variable</a:t>
            </a:r>
            <a:br>
              <a:rPr lang="en-US" dirty="0">
                <a:effectLst/>
                <a:latin typeface="Times New Roman" panose="02020603050405020304" pitchFamily="18" charset="0"/>
                <a:ea typeface="Times New Roman" panose="02020603050405020304" pitchFamily="18" charset="0"/>
              </a:rPr>
            </a:br>
            <a:endParaRPr lang="en-US" dirty="0"/>
          </a:p>
        </p:txBody>
      </p:sp>
      <p:sp>
        <p:nvSpPr>
          <p:cNvPr id="4" name="Footer Placeholder 3">
            <a:extLst>
              <a:ext uri="{FF2B5EF4-FFF2-40B4-BE49-F238E27FC236}">
                <a16:creationId xmlns:a16="http://schemas.microsoft.com/office/drawing/2014/main" id="{CE34304A-6B7B-4954-BEDC-5DB968E293E8}"/>
              </a:ext>
            </a:extLst>
          </p:cNvPr>
          <p:cNvSpPr>
            <a:spLocks noGrp="1"/>
          </p:cNvSpPr>
          <p:nvPr>
            <p:ph type="ftr" sz="quarter" idx="28"/>
          </p:nvPr>
        </p:nvSpPr>
        <p:spPr/>
        <p:txBody>
          <a:bodyPr/>
          <a:lstStyle/>
          <a:p>
            <a:r>
              <a:rPr lang="en-US" sz="1200" b="1" dirty="0">
                <a:solidFill>
                  <a:schemeClr val="tx1">
                    <a:lumMod val="50000"/>
                    <a:lumOff val="50000"/>
                  </a:schemeClr>
                </a:solidFill>
                <a:effectLst/>
                <a:latin typeface="Consolas" panose="020B0609020204030204" pitchFamily="49" charset="0"/>
              </a:rPr>
              <a:t>Student Performance Indicator</a:t>
            </a:r>
            <a:endParaRPr lang="en-US" sz="1200" dirty="0">
              <a:solidFill>
                <a:schemeClr val="tx1">
                  <a:lumMod val="50000"/>
                  <a:lumOff val="50000"/>
                </a:schemeClr>
              </a:solidFill>
            </a:endParaRPr>
          </a:p>
        </p:txBody>
      </p:sp>
      <p:sp>
        <p:nvSpPr>
          <p:cNvPr id="6" name="TextBox 5">
            <a:extLst>
              <a:ext uri="{FF2B5EF4-FFF2-40B4-BE49-F238E27FC236}">
                <a16:creationId xmlns:a16="http://schemas.microsoft.com/office/drawing/2014/main" id="{82357E07-9E64-4208-9B06-2F61F372794D}"/>
              </a:ext>
            </a:extLst>
          </p:cNvPr>
          <p:cNvSpPr txBox="1"/>
          <p:nvPr/>
        </p:nvSpPr>
        <p:spPr>
          <a:xfrm>
            <a:off x="3146922" y="2690336"/>
            <a:ext cx="5407827" cy="861774"/>
          </a:xfrm>
          <a:prstGeom prst="rect">
            <a:avLst/>
          </a:prstGeom>
        </p:spPr>
        <p:txBody>
          <a:bodyPr wrap="none" rtlCol="0">
            <a:spAutoFit/>
          </a:bodyPr>
          <a:lstStyle/>
          <a:p>
            <a:pPr algn="ctr"/>
            <a:r>
              <a:rPr lang="en-IN" sz="3200" b="1" dirty="0">
                <a:solidFill>
                  <a:schemeClr val="accent2"/>
                </a:solidFill>
                <a:effectLst/>
                <a:latin typeface="Times" panose="02020603050405020304" pitchFamily="18" charset="0"/>
                <a:ea typeface="Times New Roman" panose="02020603050405020304" pitchFamily="18" charset="0"/>
                <a:cs typeface="Arial" panose="020B0604020202020204" pitchFamily="34" charset="0"/>
              </a:rPr>
              <a:t>Math score</a:t>
            </a:r>
            <a:r>
              <a:rPr lang="en-IN" sz="3200" dirty="0">
                <a:solidFill>
                  <a:schemeClr val="accent2"/>
                </a:solidFill>
                <a:effectLst/>
                <a:latin typeface="Times" panose="02020603050405020304" pitchFamily="18" charset="0"/>
                <a:ea typeface="Times New Roman" panose="02020603050405020304" pitchFamily="18" charset="0"/>
                <a:cs typeface="Arial" panose="020B0604020202020204" pitchFamily="34" charset="0"/>
              </a:rPr>
              <a:t>: </a:t>
            </a:r>
            <a:r>
              <a:rPr lang="en-IN" sz="2400" dirty="0">
                <a:solidFill>
                  <a:schemeClr val="bg1"/>
                </a:solidFill>
                <a:effectLst/>
                <a:latin typeface="Times" panose="02020603050405020304" pitchFamily="18" charset="0"/>
                <a:ea typeface="Times New Roman" panose="02020603050405020304" pitchFamily="18" charset="0"/>
                <a:cs typeface="Arial" panose="020B0604020202020204" pitchFamily="34" charset="0"/>
              </a:rPr>
              <a:t>Math score of a student.</a:t>
            </a:r>
            <a:r>
              <a:rPr lang="en-IN" sz="2400" dirty="0">
                <a:solidFill>
                  <a:srgbClr val="000000"/>
                </a:solidFill>
                <a:effectLst/>
                <a:latin typeface="Times" panose="02020603050405020304" pitchFamily="18" charset="0"/>
                <a:ea typeface="Times New Roman" panose="02020603050405020304" pitchFamily="18" charset="0"/>
                <a:cs typeface="Arial" panose="020B0604020202020204" pitchFamily="34" charset="0"/>
              </a:rPr>
              <a:t>.</a:t>
            </a:r>
            <a:endParaRPr lang="en-US" sz="2400" dirty="0">
              <a:effectLst/>
              <a:latin typeface="Times New Roman" panose="02020603050405020304" pitchFamily="18" charset="0"/>
              <a:ea typeface="Times New Roman" panose="02020603050405020304" pitchFamily="18" charset="0"/>
            </a:endParaRPr>
          </a:p>
          <a:p>
            <a:pPr marL="0" indent="0" algn="ctr">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4264669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ACFF5F-D0FC-44DF-A95C-6D12AB743836}"/>
              </a:ext>
            </a:extLst>
          </p:cNvPr>
          <p:cNvSpPr>
            <a:spLocks noGrp="1"/>
          </p:cNvSpPr>
          <p:nvPr>
            <p:ph type="ftr" sz="quarter" idx="28"/>
          </p:nvPr>
        </p:nvSpPr>
        <p:spPr/>
        <p:txBody>
          <a:bodyPr/>
          <a:lstStyle/>
          <a:p>
            <a:r>
              <a:rPr lang="en-US" noProof="0"/>
              <a:t>Presentation Title</a:t>
            </a:r>
            <a:endParaRPr lang="en-US" noProof="0" dirty="0"/>
          </a:p>
        </p:txBody>
      </p:sp>
      <p:pic>
        <p:nvPicPr>
          <p:cNvPr id="11" name="Picture 10">
            <a:extLst>
              <a:ext uri="{FF2B5EF4-FFF2-40B4-BE49-F238E27FC236}">
                <a16:creationId xmlns:a16="http://schemas.microsoft.com/office/drawing/2014/main" id="{534C79CA-BBBD-4D56-8404-3CC6E03099C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45203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509717" y="264106"/>
            <a:ext cx="10515600" cy="1205058"/>
          </a:xfrm>
        </p:spPr>
        <p:txBody>
          <a:bodyPr/>
          <a:lstStyle/>
          <a:p>
            <a:pPr algn="ctr"/>
            <a:r>
              <a:rPr lang="en-US" dirty="0"/>
              <a:t>Using Technologies</a:t>
            </a:r>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a:xfrm>
            <a:off x="8734718" y="2584174"/>
            <a:ext cx="1877575" cy="728034"/>
          </a:xfrm>
        </p:spPr>
        <p:txBody>
          <a:bodyPr/>
          <a:lstStyle/>
          <a:p>
            <a:r>
              <a:rPr lang="en-US" sz="2400" dirty="0"/>
              <a:t>Other python libraries</a:t>
            </a:r>
          </a:p>
        </p:txBody>
      </p:sp>
      <p:sp>
        <p:nvSpPr>
          <p:cNvPr id="4" name="Footer Placeholder 3">
            <a:extLst>
              <a:ext uri="{FF2B5EF4-FFF2-40B4-BE49-F238E27FC236}">
                <a16:creationId xmlns:a16="http://schemas.microsoft.com/office/drawing/2014/main" id="{D0B7C211-AD9C-8CEC-B456-8FA0021960A9}"/>
              </a:ext>
            </a:extLst>
          </p:cNvPr>
          <p:cNvSpPr>
            <a:spLocks noGrp="1"/>
          </p:cNvSpPr>
          <p:nvPr>
            <p:ph type="ftr" sz="quarter" idx="46"/>
          </p:nvPr>
        </p:nvSpPr>
        <p:spPr/>
        <p:txBody>
          <a:bodyPr/>
          <a:lstStyle/>
          <a:p>
            <a:r>
              <a:rPr lang="en-US" sz="1200" b="1" dirty="0">
                <a:solidFill>
                  <a:schemeClr val="tx1">
                    <a:lumMod val="50000"/>
                    <a:lumOff val="50000"/>
                  </a:schemeClr>
                </a:solidFill>
                <a:effectLst/>
                <a:latin typeface="Consolas" panose="020B0609020204030204" pitchFamily="49" charset="0"/>
              </a:rPr>
              <a:t>Student Performance Indicator</a:t>
            </a:r>
            <a:endParaRPr lang="en-US" sz="1200" dirty="0">
              <a:solidFill>
                <a:schemeClr val="tx1">
                  <a:lumMod val="50000"/>
                  <a:lumOff val="50000"/>
                </a:schemeClr>
              </a:solidFill>
            </a:endParaRPr>
          </a:p>
        </p:txBody>
      </p:sp>
      <p:sp>
        <p:nvSpPr>
          <p:cNvPr id="15" name="Slide Number Placeholder 13">
            <a:extLst>
              <a:ext uri="{FF2B5EF4-FFF2-40B4-BE49-F238E27FC236}">
                <a16:creationId xmlns:a16="http://schemas.microsoft.com/office/drawing/2014/main" id="{F783E846-53E9-08B1-C781-088BBC6B548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altLang="zh-CN" sz="1200" u="none" strike="noStrike" kern="1200" cap="none" spc="0" normalizeH="0" baseline="0" dirty="0">
              <a:ln>
                <a:noFill/>
              </a:ln>
              <a:solidFill>
                <a:schemeClr val="bg1"/>
              </a:solidFill>
              <a:effectLst/>
              <a:uLnTx/>
              <a:uFillTx/>
            </a:endParaRPr>
          </a:p>
        </p:txBody>
      </p:sp>
      <p:pic>
        <p:nvPicPr>
          <p:cNvPr id="1026" name="Picture 2" descr="python™">
            <a:extLst>
              <a:ext uri="{FF2B5EF4-FFF2-40B4-BE49-F238E27FC236}">
                <a16:creationId xmlns:a16="http://schemas.microsoft.com/office/drawing/2014/main" id="{6679611E-5695-4107-8F48-859513FB8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2407" y="4108999"/>
            <a:ext cx="2279250" cy="68377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0742A6F8-36FE-47A4-AB0F-FB247F8E5121}"/>
              </a:ext>
            </a:extLst>
          </p:cNvPr>
          <p:cNvSpPr>
            <a:spLocks noGrp="1"/>
          </p:cNvSpPr>
          <p:nvPr>
            <p:ph type="body" sz="quarter" idx="38"/>
          </p:nvPr>
        </p:nvSpPr>
        <p:spPr>
          <a:xfrm>
            <a:off x="3889942" y="2584174"/>
            <a:ext cx="1877575" cy="728034"/>
          </a:xfrm>
        </p:spPr>
        <p:txBody>
          <a:bodyPr/>
          <a:lstStyle/>
          <a:p>
            <a:r>
              <a:rPr lang="en-US" sz="2400" i="0" dirty="0">
                <a:effectLst/>
                <a:latin typeface="IBM Plex Sans" panose="020B0604020202020204" pitchFamily="34" charset="0"/>
              </a:rPr>
              <a:t>machine learning </a:t>
            </a:r>
            <a:endParaRPr lang="en-US" sz="2400" dirty="0"/>
          </a:p>
        </p:txBody>
      </p:sp>
      <p:pic>
        <p:nvPicPr>
          <p:cNvPr id="1030" name="Picture 6" descr="Flask Logo icon PNG and SVG Vector Free Download">
            <a:extLst>
              <a:ext uri="{FF2B5EF4-FFF2-40B4-BE49-F238E27FC236}">
                <a16:creationId xmlns:a16="http://schemas.microsoft.com/office/drawing/2014/main" id="{618584C5-C010-487F-9C35-3B98097C8C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0154" y="4492722"/>
            <a:ext cx="1280375" cy="12050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ySQL logo PNG transparent image ...">
            <a:extLst>
              <a:ext uri="{FF2B5EF4-FFF2-40B4-BE49-F238E27FC236}">
                <a16:creationId xmlns:a16="http://schemas.microsoft.com/office/drawing/2014/main" id="{2DDC78D5-0EA1-4FC8-A30D-6898242E11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900" y="4502536"/>
            <a:ext cx="1205058" cy="1205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906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5F7C-049E-4A8C-A455-51A890281334}"/>
              </a:ext>
            </a:extLst>
          </p:cNvPr>
          <p:cNvSpPr>
            <a:spLocks noGrp="1"/>
          </p:cNvSpPr>
          <p:nvPr>
            <p:ph type="title"/>
          </p:nvPr>
        </p:nvSpPr>
        <p:spPr>
          <a:xfrm>
            <a:off x="680594" y="18461"/>
            <a:ext cx="10515600" cy="1115434"/>
          </a:xfrm>
        </p:spPr>
        <p:txBody>
          <a:bodyPr/>
          <a:lstStyle/>
          <a:p>
            <a:pPr algn="ctr"/>
            <a:r>
              <a:rPr lang="en-US" sz="4400" dirty="0"/>
              <a:t>User Interface</a:t>
            </a:r>
            <a:endParaRPr lang="en-US" dirty="0"/>
          </a:p>
        </p:txBody>
      </p:sp>
      <p:sp>
        <p:nvSpPr>
          <p:cNvPr id="4" name="Footer Placeholder 3">
            <a:extLst>
              <a:ext uri="{FF2B5EF4-FFF2-40B4-BE49-F238E27FC236}">
                <a16:creationId xmlns:a16="http://schemas.microsoft.com/office/drawing/2014/main" id="{71979C04-DF03-4918-80F2-5A8E1846B26C}"/>
              </a:ext>
            </a:extLst>
          </p:cNvPr>
          <p:cNvSpPr>
            <a:spLocks noGrp="1"/>
          </p:cNvSpPr>
          <p:nvPr>
            <p:ph type="ftr" sz="quarter" idx="28"/>
          </p:nvPr>
        </p:nvSpPr>
        <p:spPr>
          <a:xfrm>
            <a:off x="193084" y="6474414"/>
            <a:ext cx="4114800" cy="365125"/>
          </a:xfrm>
        </p:spPr>
        <p:txBody>
          <a:bodyPr/>
          <a:lstStyle/>
          <a:p>
            <a:r>
              <a:rPr lang="en-US" sz="1200" b="1" dirty="0">
                <a:solidFill>
                  <a:schemeClr val="tx1">
                    <a:lumMod val="50000"/>
                    <a:lumOff val="50000"/>
                  </a:schemeClr>
                </a:solidFill>
                <a:effectLst/>
                <a:latin typeface="Consolas" panose="020B0609020204030204" pitchFamily="49" charset="0"/>
              </a:rPr>
              <a:t>Student Performance Indicator</a:t>
            </a:r>
            <a:endParaRPr lang="en-US" sz="1200" dirty="0">
              <a:solidFill>
                <a:schemeClr val="tx1">
                  <a:lumMod val="50000"/>
                  <a:lumOff val="50000"/>
                </a:schemeClr>
              </a:solidFill>
            </a:endParaRPr>
          </a:p>
        </p:txBody>
      </p:sp>
      <p:pic>
        <p:nvPicPr>
          <p:cNvPr id="6" name="Picture 5">
            <a:extLst>
              <a:ext uri="{FF2B5EF4-FFF2-40B4-BE49-F238E27FC236}">
                <a16:creationId xmlns:a16="http://schemas.microsoft.com/office/drawing/2014/main" id="{2E032258-45AF-463D-A5C8-CDA20892C8E2}"/>
              </a:ext>
            </a:extLst>
          </p:cNvPr>
          <p:cNvPicPr>
            <a:picLocks noChangeAspect="1"/>
          </p:cNvPicPr>
          <p:nvPr/>
        </p:nvPicPr>
        <p:blipFill>
          <a:blip r:embed="rId2"/>
          <a:stretch>
            <a:fillRect/>
          </a:stretch>
        </p:blipFill>
        <p:spPr>
          <a:xfrm>
            <a:off x="331304" y="1133895"/>
            <a:ext cx="11476383" cy="5266588"/>
          </a:xfrm>
          <a:prstGeom prst="rect">
            <a:avLst/>
          </a:prstGeom>
        </p:spPr>
      </p:pic>
    </p:spTree>
    <p:extLst>
      <p:ext uri="{BB962C8B-B14F-4D97-AF65-F5344CB8AC3E}">
        <p14:creationId xmlns:p14="http://schemas.microsoft.com/office/powerpoint/2010/main" val="3107466622"/>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2.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257</TotalTime>
  <Words>338</Words>
  <Application>Microsoft Office PowerPoint</Application>
  <PresentationFormat>Widescreen</PresentationFormat>
  <Paragraphs>58</Paragraphs>
  <Slides>11</Slides>
  <Notes>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vt:i4>
      </vt:variant>
    </vt:vector>
  </HeadingPairs>
  <TitlesOfParts>
    <vt:vector size="26" baseType="lpstr">
      <vt:lpstr>等线</vt:lpstr>
      <vt:lpstr>Abadi</vt:lpstr>
      <vt:lpstr>Arial</vt:lpstr>
      <vt:lpstr>Calibri</vt:lpstr>
      <vt:lpstr>Consolas</vt:lpstr>
      <vt:lpstr>Google Sans</vt:lpstr>
      <vt:lpstr>IBM Plex Sans</vt:lpstr>
      <vt:lpstr>Posterama</vt:lpstr>
      <vt:lpstr>Posterama Text Black</vt:lpstr>
      <vt:lpstr>Posterama Text SemiBold</vt:lpstr>
      <vt:lpstr>Symbol</vt:lpstr>
      <vt:lpstr>Times</vt:lpstr>
      <vt:lpstr>Times New Roman</vt:lpstr>
      <vt:lpstr>Wingdings</vt:lpstr>
      <vt:lpstr>Custom</vt:lpstr>
      <vt:lpstr>Student Performance Indicator</vt:lpstr>
      <vt:lpstr>Agenda</vt:lpstr>
      <vt:lpstr>Introduction</vt:lpstr>
      <vt:lpstr>PowerPoint Presentation</vt:lpstr>
      <vt:lpstr>Data Set</vt:lpstr>
      <vt:lpstr>Target variable </vt:lpstr>
      <vt:lpstr>PowerPoint Presentation</vt:lpstr>
      <vt:lpstr>Using Technologies</vt:lpstr>
      <vt:lpstr>User Interface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Performance Indicator</dc:title>
  <dc:creator>919589335699</dc:creator>
  <cp:lastModifiedBy>919589335699</cp:lastModifiedBy>
  <cp:revision>21</cp:revision>
  <dcterms:created xsi:type="dcterms:W3CDTF">2024-04-04T16:25:45Z</dcterms:created>
  <dcterms:modified xsi:type="dcterms:W3CDTF">2024-04-04T20:43:37Z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